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2" r:id="rId2"/>
  </p:sldMasterIdLst>
  <p:notesMasterIdLst>
    <p:notesMasterId r:id="rId19"/>
  </p:notesMasterIdLst>
  <p:sldIdLst>
    <p:sldId id="557" r:id="rId3"/>
    <p:sldId id="559" r:id="rId4"/>
    <p:sldId id="560" r:id="rId5"/>
    <p:sldId id="532" r:id="rId6"/>
    <p:sldId id="538" r:id="rId7"/>
    <p:sldId id="539" r:id="rId8"/>
    <p:sldId id="565" r:id="rId9"/>
    <p:sldId id="563" r:id="rId10"/>
    <p:sldId id="566" r:id="rId11"/>
    <p:sldId id="540" r:id="rId12"/>
    <p:sldId id="544" r:id="rId13"/>
    <p:sldId id="569" r:id="rId14"/>
    <p:sldId id="541" r:id="rId15"/>
    <p:sldId id="543" r:id="rId16"/>
    <p:sldId id="562" r:id="rId17"/>
    <p:sldId id="537" r:id="rId18"/>
  </p:sldIdLst>
  <p:sldSz cx="9144000" cy="5143500" type="screen16x9"/>
  <p:notesSz cx="681355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BCFFB"/>
    <a:srgbClr val="A8246F"/>
    <a:srgbClr val="CC3300"/>
    <a:srgbClr val="000066"/>
    <a:srgbClr val="55F587"/>
    <a:srgbClr val="6CF109"/>
    <a:srgbClr val="99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0" autoAdjust="0"/>
    <p:restoredTop sz="89228" autoAdjust="0"/>
  </p:normalViewPr>
  <p:slideViewPr>
    <p:cSldViewPr>
      <p:cViewPr varScale="1">
        <p:scale>
          <a:sx n="87" d="100"/>
          <a:sy n="87" d="100"/>
        </p:scale>
        <p:origin x="-870" y="-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319" y="1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5D3694E-5052-4F3F-93CD-88758756FAC5}" type="datetimeFigureOut">
              <a:rPr lang="ru-RU"/>
              <a:pPr>
                <a:defRPr/>
              </a:pPr>
              <a:t>18.09.2019</a:t>
            </a:fld>
            <a:endParaRPr lang="ru-RU" dirty="0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6125"/>
            <a:ext cx="6632575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516" y="4725909"/>
            <a:ext cx="5450520" cy="44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466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319" y="9445466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A900FADF-9908-4C73-8B39-9498CA96A0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39240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D127-E904-4A43-BB2D-CC9C653593C3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A4851-D2AE-441B-AB3E-8F37A1A280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520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BC7BB-7B1C-4EA2-8A08-B2EF852EA647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97D87-3609-4C71-ACFD-B4693E6DA2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8576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E55F6-48BC-4098-8D59-18636856D2FA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03639-A57E-4B1A-B2C6-DF08262EC6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50939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B04C4-546E-4372-B368-412F5A79B1DB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1D97B-673E-4732-BB0C-F71A543F92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4125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B9632-13BE-4E41-BBE5-4A5F0CAAADF1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35CE0-0F3F-4BC9-86D5-117E9D754E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6763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200152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2953945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4BB7-D00C-4080-B3BF-2F35F30BC1D6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DC24D-6434-4038-8F9C-EA35E34797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3574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718AC-0A09-4631-9FC4-7DE315F62E65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94FFE-014F-4753-807D-FA0CC95EF3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6534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0C665-310C-427A-A04E-D5200F9A2BEA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E3481-928D-49EB-95EE-21FE05953E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4870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951BC-60DF-4FBE-915F-22739A25F513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E3B2A-1190-4C5A-AC7C-807F0F5698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9331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E0980-6695-4248-9A78-C73F54808D77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DC765-B34C-4D60-BA61-A34DF12484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44410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44A699-D71E-4C60-8471-1DA6D3D6923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577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F8807-C1EE-43EE-B3ED-DCCCE1B1AEEA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DB0D7-46E7-4479-A24E-8A312E476E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84798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2DEEA-705F-4A36-B7DE-A1D371561A6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1268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38002-4E2B-4FC9-AD16-186AEA82637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8417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848BD-6D1B-4E4A-AB68-CB6B78ED69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3585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018F79-1A6E-4C2B-A165-DCC725C6E3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9815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5D819-B41B-4C11-A9FF-00E8920AE40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6277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D79B7-8608-4C66-929F-4B6E43A5B27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31098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35CE1-373D-4ED1-A6FE-5DA24D52F73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70747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D607E-ABAB-415D-81CA-1276BFACE3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7657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1C46E-1B84-40F8-8D46-544DFFC6008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54698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EC9E38-7283-44C0-A16D-B27581E2305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6213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D7CF8-F099-4662-BC64-6D3C2EC26836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5EE4B-526E-4FBD-AC35-F79A227B27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81109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2" y="1597820"/>
            <a:ext cx="7770813" cy="11013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3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FA66E-C172-4391-9397-4A15FE63CBDA}" type="datetime1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18.09.2019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1"/>
          </p:nvPr>
        </p:nvSpPr>
        <p:spPr>
          <a:xfrm>
            <a:off x="6553203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1F0DC7-E315-4611-9260-8A2FC42BBCAC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509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8AB74-5F72-4267-8701-BCDBD8622841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65CF7-F662-460F-8198-CFFB668B8F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3111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BAC2F-05BF-4CE6-A878-72DC06F91A06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F2C5D-DDAB-451A-9967-1F16705FAA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2987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09F30-F3E0-4AD6-B50E-647001341091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FEED4-A9B6-4A38-955A-82F49E9286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826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F7A1C-8552-414B-BCBA-11655DEF5191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65D52-7FDC-40CE-8880-1D51D487DD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229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9EBC5-B455-4724-A437-9FD302FCF540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CE940-2F9F-46D1-AA45-3AAA12860A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4933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4EE87-A3D6-46E1-9BCA-134ED69D08D1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6D097-8CF3-48C2-9CD9-47F30891C7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4512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F2CBB9-9861-4BBB-BE18-CAA77E2D26B9}" type="datetime1">
              <a:rPr lang="en-US"/>
              <a:pPr>
                <a:defRPr/>
              </a:pPr>
              <a:t>9/18/2019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A8BF5A-7A31-42B6-B4AB-CC33CE43F7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BD0F5B-4998-4699-BB48-53D7BF03A704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094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Obr.Opros@tatar.ru" TargetMode="External"/><Relationship Id="rId5" Type="http://schemas.openxmlformats.org/officeDocument/2006/relationships/hyperlink" Target="mailto:sptrt@inbox.ru" TargetMode="Externa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" t="-62" r="-81" b="62"/>
          <a:stretch/>
        </p:blipFill>
        <p:spPr bwMode="auto">
          <a:xfrm>
            <a:off x="6559" y="-1587"/>
            <a:ext cx="9144000" cy="5145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188" t="7322" r="12078" b="18342"/>
          <a:stretch/>
        </p:blipFill>
        <p:spPr bwMode="auto">
          <a:xfrm>
            <a:off x="6234200" y="0"/>
            <a:ext cx="288471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2268537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67944" y="4011910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63215"/>
            <a:ext cx="4752527" cy="169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19873" y="2283718"/>
            <a:ext cx="57241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методика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социально-психологического тестирования (ЕМ СПТ):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методики и возможности ее использования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77" r="2506"/>
          <a:stretch/>
        </p:blipFill>
        <p:spPr bwMode="auto">
          <a:xfrm>
            <a:off x="5147286" y="1600200"/>
            <a:ext cx="3971629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16016" y="4227934"/>
            <a:ext cx="4186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Руководитель методического отделения ГАОУ ЦППРК «Росток : </a:t>
            </a:r>
          </a:p>
          <a:p>
            <a:pPr algn="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Каримова Римма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</a:rPr>
              <a:t>Камильевна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996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317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1720" y="483518"/>
            <a:ext cx="4824536" cy="62753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Цель ЕМ СПТ-2019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1563638"/>
            <a:ext cx="6912768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не оценивает обучающихся, она оценивает степень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рискогенности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социально-психологических условий в которых находятся обучающиеся на основе процедуры опроса.</a:t>
            </a:r>
          </a:p>
        </p:txBody>
      </p:sp>
      <p:sp>
        <p:nvSpPr>
          <p:cNvPr id="9218" name="AutoShape 2" descr="ÐÐ°ÑÑÐ¸Ð½ÐºÐ¸ Ð¿Ð¾ Ð·Ð°Ð¿ÑÐ¾ÑÑ Ð²Ð¾ÑÐºÐ»Ð¸ÑÐ°ÑÐµÐ»ÑÐ½ÑÐ¹ Ð·Ð½Ð°Ð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ÐÐ°ÑÑÐ¸Ð½ÐºÐ¸ Ð¿Ð¾ Ð·Ð°Ð¿ÑÐ¾ÑÑ Ð²Ð¾ÑÐºÐ»Ð¸ÑÐ°ÑÐµÐ»ÑÐ½ÑÐ¹ Ð·Ð½Ð°Ð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1" name="Picture 5" descr="C:\Users\User\Downloads\33-334829_exclamation-mark-png-transparent-image-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971600" y="1419622"/>
            <a:ext cx="576064" cy="105958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547664" y="3003798"/>
            <a:ext cx="6912768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с высокой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рискогенностью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социально-психологических условий имеют повышенную вероятность вовлечения в зависимое поведение.</a:t>
            </a:r>
          </a:p>
        </p:txBody>
      </p:sp>
      <p:pic>
        <p:nvPicPr>
          <p:cNvPr id="13" name="Picture 5" descr="C:\Users\User\Downloads\33-334829_exclamation-mark-png-transparent-image-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971600" y="2931790"/>
            <a:ext cx="539162" cy="10595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569873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0021" y="51470"/>
            <a:ext cx="1428398" cy="7920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19672" y="195486"/>
            <a:ext cx="60486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Сопротивление тестированию родителей: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причины, приемы снижения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39552" y="1203598"/>
          <a:ext cx="8352928" cy="32004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176464"/>
                <a:gridCol w="41764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Почему родители часто негативно относятся к СПТ?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изменить отношение родителей на позитивное?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Не понимают цели тестирования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 религиозным мотивам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«Ярлык»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Не доверяют педагогическому коллективу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Бояться вынести информацию из семьи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«Благополучная семья»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Бояться о будущем ребенка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(поставят на учет, не возьмут на работу)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Озвучить цели ЕМ СПТ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Озвучить принципы мониторинга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Озвучить требования </a:t>
                      </a:r>
                      <a:r>
                        <a:rPr lang="ru-RU" sz="180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к педагогам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Просвещение родителей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618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1" y="31744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7928"/>
            <a:ext cx="1688107" cy="936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43911" y="154071"/>
            <a:ext cx="4056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92693" y="931596"/>
            <a:ext cx="6111553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Тестирование </a:t>
            </a:r>
            <a:r>
              <a:rPr lang="ru-RU" sz="2000" dirty="0">
                <a:solidFill>
                  <a:srgbClr val="FF0000"/>
                </a:solidFill>
              </a:rPr>
              <a:t>не выявляет </a:t>
            </a:r>
            <a:r>
              <a:rPr lang="ru-RU" dirty="0"/>
              <a:t>наркозависимость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92692" y="1639976"/>
            <a:ext cx="6111553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Тестирование выявляет факторы, наличие которых </a:t>
            </a:r>
            <a:r>
              <a:rPr lang="ru-RU" sz="2000" dirty="0">
                <a:solidFill>
                  <a:srgbClr val="FF0000"/>
                </a:solidFill>
              </a:rPr>
              <a:t>может</a:t>
            </a:r>
            <a:r>
              <a:rPr lang="ru-RU" dirty="0"/>
              <a:t> увеличивать риск вовлечения ребенка в социально-негативное поведение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93911" y="2903148"/>
            <a:ext cx="611033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Тестирование </a:t>
            </a:r>
            <a:r>
              <a:rPr lang="ru-RU" dirty="0">
                <a:solidFill>
                  <a:srgbClr val="FF0000"/>
                </a:solidFill>
              </a:rPr>
              <a:t>конфиденциально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07232" y="3581545"/>
            <a:ext cx="6097012" cy="6771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Тестирование позволяет выстроить дальнейшую воспитательную работу </a:t>
            </a:r>
            <a:r>
              <a:rPr lang="ru-RU" sz="2000" dirty="0">
                <a:solidFill>
                  <a:srgbClr val="FF0000"/>
                </a:solidFill>
              </a:rPr>
              <a:t>по оптимальному маршруту </a:t>
            </a:r>
          </a:p>
        </p:txBody>
      </p:sp>
    </p:spTree>
    <p:extLst>
      <p:ext uri="{BB962C8B-B14F-4D97-AF65-F5344CB8AC3E}">
        <p14:creationId xmlns:p14="http://schemas.microsoft.com/office/powerpoint/2010/main" xmlns="" val="3479886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95486"/>
            <a:ext cx="6552728" cy="129614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Социально-психологическое тестирование </a:t>
            </a:r>
          </a:p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диагностический компонент воспитательной деятельности образовательной организации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0021" y="51470"/>
            <a:ext cx="1428398" cy="792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1419622"/>
            <a:ext cx="4451176" cy="337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09576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47664" y="195486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Алгоритм действий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образовательной организации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1059582"/>
            <a:ext cx="856895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Издать приказ о проведении тестирования ( назначить ответственного; сроки; определить возрастную группу обучающихся, подлежащих тестированию; создать комиссию, обеспечивающую организационно-техническое сопровождение тестирования).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Обеспечить обмен оперативной информацией с куратором по проведению тестирования.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Провести разъяснительную работу о цели, особенностях процедуры, роли в воспитательном процессе социально-психологического тестирования  на собрании педагогического коллектива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(придерживаться конфиденциальности).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Включить проведение СПТ в план воспитательной работы.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Провести разъяснительную работу о процедуре тестирования на классных и родительских собраниях (информационно- мотивационная компания).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Получить добровольные информированные согласия. 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Утвердить поименные списки обучающихся на основе информированных согласий.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Утвердить график проведения тестирования по классам.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Обеспечить техническую возможность для проведения тестирования.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Организовать тестирование с использованием ЕМ СПТ.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Осуществлять мониторинг за прохождением тестирования.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Обеспечить обратную связь обучающимся (родителям) по результатам тестирования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Обеспечить конфиденциальность и невозможность несанкционированного доступа при хранении и использовании документов и персональных данных (списков и кодов учащихся, добровольных информированных согласий).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Утвердить план коррекционной и профилактической работы по результатам СПТ, как части плана воспитательной работы.</a:t>
            </a:r>
          </a:p>
          <a:p>
            <a:pPr marL="228600" indent="-228600">
              <a:buAutoNum type="arabicPeriod" startAt="2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Приступить к реализации плана коррекционной и профилактической работы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82474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91880" y="771550"/>
            <a:ext cx="33924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Наши контакты:</a:t>
            </a:r>
          </a:p>
          <a:p>
            <a:endParaRPr lang="ru-RU" dirty="0"/>
          </a:p>
        </p:txBody>
      </p:sp>
      <p:sp>
        <p:nvSpPr>
          <p:cNvPr id="3074" name="AutoShape 2" descr="ÐÐ°ÑÑÐ¸Ð½ÐºÐ¸ Ð¿Ð¾ Ð·Ð°Ð¿ÑÐ¾ÑÑ Ð½Ð°ÑÐ¸ ÐºÐ¾Ð½ÑÐ°ÐºÑÑ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ÐÐ°ÑÑÐ¸Ð½ÐºÐ¸ Ð¿Ð¾ Ð·Ð°Ð¿ÑÐ¾ÑÑ Ð½Ð°ÑÐ¸ ÐºÐ¾Ð½ÑÐ°ÐºÑÑ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ÐÐ°ÑÑÐ¸Ð½ÐºÐ¸ Ð¿Ð¾ Ð·Ð°Ð¿ÑÐ¾ÑÑ Ð½Ð°ÑÐ¸ ÐºÐ¾Ð½ÑÐ°ÐºÑÑ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C:\Users\User\Downloads\наши контакты.jpg"/>
          <p:cNvPicPr>
            <a:picLocks noChangeAspect="1" noChangeArrowheads="1"/>
          </p:cNvPicPr>
          <p:nvPr/>
        </p:nvPicPr>
        <p:blipFill>
          <a:blip r:embed="rId4" cstate="print"/>
          <a:srcRect l="23090" r="21750" b="27210"/>
          <a:stretch>
            <a:fillRect/>
          </a:stretch>
        </p:blipFill>
        <p:spPr bwMode="auto">
          <a:xfrm>
            <a:off x="1907704" y="483518"/>
            <a:ext cx="1440160" cy="127269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99592" y="1923678"/>
            <a:ext cx="7416824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ГАОУ «Центр психолого-педагогической реабилитации и коррекции «Росток»</a:t>
            </a:r>
          </a:p>
          <a:p>
            <a:pPr algn="ctr"/>
            <a:endParaRPr lang="en-US" sz="11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Телефон: 8(843)5633516</a:t>
            </a:r>
          </a:p>
          <a:p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sptrt@inbox.ru</a:t>
            </a:r>
            <a:endParaRPr lang="ru-RU" sz="2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Obr.Opros@tatar.ru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технических вопросов)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4450"/>
            <a:ext cx="917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02878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СПАСИБО ЗА ВНИМАНИЕ!</a:t>
            </a:r>
            <a:endParaRPr kumimoji="0" lang="ru-RU" sz="4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39828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965" y="123478"/>
            <a:ext cx="1040035" cy="57672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34866" t="11532" r="33035" b="17594"/>
          <a:stretch>
            <a:fillRect/>
          </a:stretch>
        </p:blipFill>
        <p:spPr bwMode="auto">
          <a:xfrm>
            <a:off x="1259632" y="339502"/>
            <a:ext cx="342238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l="35420" t="11812" r="33034" b="13376"/>
          <a:stretch>
            <a:fillRect/>
          </a:stretch>
        </p:blipFill>
        <p:spPr bwMode="auto">
          <a:xfrm>
            <a:off x="4788024" y="267494"/>
            <a:ext cx="3312368" cy="441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4" y="1556087"/>
            <a:ext cx="75608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Социально-психологическое тестирование с 15.11.2019 по 10.12.2019:</a:t>
            </a:r>
          </a:p>
          <a:p>
            <a:pPr marL="342900" indent="-342900">
              <a:buFontTx/>
              <a:buChar char="-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среди обучающихся общеобразовательных организаций Республики Татарстан – 7-11 классы;</a:t>
            </a:r>
          </a:p>
          <a:p>
            <a:pPr marL="342900" indent="-342900">
              <a:buFontTx/>
              <a:buChar char="-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среди обучающихся профессиональных образовательных организаций – 1-4 курсы;</a:t>
            </a:r>
          </a:p>
          <a:p>
            <a:pPr marL="342900" indent="-342900">
              <a:buFontTx/>
              <a:buChar char="-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студентов образовательных организаций высшего образования – 1 курс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21608" y="373613"/>
            <a:ext cx="31727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Сроки проведения и </a:t>
            </a:r>
          </a:p>
          <a:p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контингент обучающихся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7624" y="123478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ЕМ СПТ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 единый измерительный инструмент 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275606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1.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«Единая методика социально – психологического тестирования» (ЕМ СПТ) разработана в соответствии с поручением Государственного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антинаркотического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комитета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(протокол от 11 декабря 2017 г. № 35)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2571750"/>
            <a:ext cx="914400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2.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Правообладателем «Единой методики социально – психологического тестирования»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(ЕМ СПТ) является Министерство просвещения Российской Федерации.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3579862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3.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«Единая методика социально – психологического тестирования» (ЕМ СПТ)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 2019 года является обязательной для использования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 образовательных организациях всех субъектов Российской Федерации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2185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75656" y="123478"/>
            <a:ext cx="61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стандарт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единой методики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1275606"/>
            <a:ext cx="3368679" cy="5078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порядок проведения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1995686"/>
            <a:ext cx="2515240" cy="5078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инструкции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9592" y="2715766"/>
            <a:ext cx="3460499" cy="5078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Единое содержание методики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92080" y="1275606"/>
            <a:ext cx="3558154" cy="5078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Единообразие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субшкал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шкал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92080" y="1995686"/>
            <a:ext cx="3684663" cy="5078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требования к обработке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92080" y="2715766"/>
            <a:ext cx="3191195" cy="5078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формы отчетности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3363838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Органы исполнительной власти субъектов Российской Федерации, ответственные за реализацию государственной политики в сфере образования несут ответственность за:</a:t>
            </a:r>
          </a:p>
          <a:p>
            <a:pPr marL="342900" indent="-34290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 аутентичность используемой методики оригиналу, </a:t>
            </a:r>
          </a:p>
          <a:p>
            <a:pPr marL="342900" indent="-34290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 соответствие стандарту и порядку проведения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16079377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05849" y="4515966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1680" y="339502"/>
            <a:ext cx="5832648" cy="62753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 область применения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 СПТ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275606"/>
            <a:ext cx="8136904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оценку вероятности вовлечения в зависимое поведение на основе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соотношения факторов риска (ФР) и факторов защиты (ФЗ)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воздействующих на обследуемых.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2355726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не может быть использована для формулировки заключения </a:t>
            </a:r>
          </a:p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о наркотической или иной зависимости респондента</a:t>
            </a:r>
            <a:endParaRPr lang="ru-RU" sz="22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3219822"/>
            <a:ext cx="813690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повышенную и незначительную вероятность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вовлечения в зависимое поведение.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4011910"/>
            <a:ext cx="813690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ЕМ СПТ применяется для тестирования лиц подросткового и юношеского возраста начиная с 7 класса.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7351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10166" y="51470"/>
            <a:ext cx="1558253" cy="864096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75656" y="339502"/>
          <a:ext cx="6096000" cy="4438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728"/>
                <a:gridCol w="3464272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latin typeface="Times New Roman"/>
                          <a:ea typeface="Calibri"/>
                          <a:cs typeface="Times New Roman"/>
                        </a:rPr>
                        <a:t>Субшкалы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Шкалы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Потребность в одобрении – 1, 2</a:t>
                      </a:r>
                    </a:p>
                  </a:txBody>
                  <a:tcPr marL="68580" marR="68580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ФАКТОРЫ РИСКА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(ФР)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Подверженность влиянию группы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Принятие 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социальных установок социума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Склонность к риску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Импульсивность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Тревожность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Принятие родителями</a:t>
                      </a: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ФАКТОРЫ ЗАЩИТЫ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(ФЗ)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Принятие </a:t>
                      </a:r>
                      <a:r>
                        <a:rPr lang="en-US" sz="14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одноклассниками</a:t>
                      </a:r>
                      <a:endParaRPr lang="ru-RU" sz="14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Социальная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активность</a:t>
                      </a:r>
                      <a:endParaRPr lang="ru-RU" sz="14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Самоконтроль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поведения</a:t>
                      </a:r>
                      <a:endParaRPr lang="ru-RU" sz="14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29699"/>
            <a:ext cx="1688107" cy="9361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1059582"/>
            <a:ext cx="8316416" cy="3701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БЛАНК ВОПРОСОВ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Мое слово всегда совпадает с делом.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 я хочу что-нибудь сделать, но окружающие считают, что этого делать не стоит, то я готов отказаться от своих намерений.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думаю, что люди, которые говорят, что что-то вредно для здоровья, часто просто перестраховываются.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Мне кажется, что без риска жизнь будет скучной.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После того как я проиграю в какую-нибудь игру я долго не могу успокоиться.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Меня охватывает беспокойство, когда я думаю о своих делах и заботах.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всегда делаю и говорю одно и то же.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Родители уважают во мне личность.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Мои одноклассники приветливы и доброжелательны со мной.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стараюсь быть в курсе всего происходящего вокруг меня.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Мне легко долго сосредотачиваться на работе, которая мне не интересна.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Везде и всегда я прихожу вовремя.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Мне трудно сказать "нет", когда меня о чем-либо просят.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думаю, что иногда здоровый образ жизни не так полезен, как кажется.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9832" y="339502"/>
            <a:ext cx="3247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ЕМ СПТ-2019 форма «А-110»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29699"/>
            <a:ext cx="1688107" cy="9361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1640" y="442423"/>
            <a:ext cx="7200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испытываю потребность в острых ощущениях.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 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скучаю при решении задач, требующих обдумывания.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 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сильно переживаю свои разочарования, что потом долго не могу о них забыть.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 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и никуда не опаздываю.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19. Дома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интересуются моей жизнью.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 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меня с одноклассниками хорошие отношения.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меня мало свободного времени.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 Обычно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сохраняю спокойствие в ожидании опаздывающего к назначенному времени друга или подруги.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23. 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сдерживаю свои обещания.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 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меня мнение друзей или знакомых важнее, чем мое собственное.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25. 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думаю, что пытаясь полностью следовать правилам, люди часто упускают новые возможности.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 Мне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кажется, что бурная и опасная жизнь интереснее, чем спокойная и размеренная.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 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говорю, не подумав.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 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стараюсь избегать критических ситуаций и трудностей.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29. Все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я обещаю, я всегда выполняю, даже если меня никто не проверяет.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30.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 считают, что я добьюсь больших успехов в жизни.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 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думаю, что мои одноклассники относятся ко мне хорошо.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32. Мне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нравится участвовать в конкурсах и соревнованиях.</a:t>
            </a:r>
          </a:p>
        </p:txBody>
      </p:sp>
    </p:spTree>
    <p:extLst>
      <p:ext uri="{BB962C8B-B14F-4D97-AF65-F5344CB8AC3E}">
        <p14:creationId xmlns:p14="http://schemas.microsoft.com/office/powerpoint/2010/main" xmlns="" val="21852076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6322</TotalTime>
  <Words>950</Words>
  <Application>Microsoft Office PowerPoint</Application>
  <PresentationFormat>Экран (16:9)</PresentationFormat>
  <Paragraphs>166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МОиН РТ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User</cp:lastModifiedBy>
  <cp:revision>511</cp:revision>
  <cp:lastPrinted>2014-10-20T10:00:46Z</cp:lastPrinted>
  <dcterms:created xsi:type="dcterms:W3CDTF">2009-12-08T06:57:32Z</dcterms:created>
  <dcterms:modified xsi:type="dcterms:W3CDTF">2019-09-18T03:54:28Z</dcterms:modified>
</cp:coreProperties>
</file>